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9" r:id="rId4"/>
    <p:sldId id="257" r:id="rId5"/>
    <p:sldId id="278" r:id="rId6"/>
    <p:sldId id="260" r:id="rId7"/>
    <p:sldId id="261" r:id="rId8"/>
    <p:sldId id="262" r:id="rId9"/>
    <p:sldId id="279" r:id="rId10"/>
    <p:sldId id="280" r:id="rId11"/>
    <p:sldId id="263" r:id="rId12"/>
    <p:sldId id="281" r:id="rId13"/>
    <p:sldId id="282" r:id="rId14"/>
    <p:sldId id="283" r:id="rId15"/>
    <p:sldId id="285" r:id="rId16"/>
    <p:sldId id="286" r:id="rId17"/>
    <p:sldId id="289" r:id="rId18"/>
    <p:sldId id="287" r:id="rId19"/>
    <p:sldId id="288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0" i="0" u="non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55D947-5C44-4DF5-AF6D-AF7E1AC61CC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b="0" i="0" u="none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revise&amp;source=images&amp;cd=&amp;cad=rja&amp;docid=afIeSS1TtpDteM&amp;tbnid=zhvaXdq9j6VAXM:&amp;ved=0CAUQjRw&amp;url=http://englishwithherrera.blogspot.com/2012/04/16-days-until-cst-revising-writing-ws.html&amp;ei=zV1uUoq9MOGdyQHNtoGwAQ&amp;bvm=bv.55123115,d.aWc&amp;psig=AFQjCNEo227xh8srLXYaTeVLiYGfEtVwNg&amp;ust=138305104441223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revise&amp;source=images&amp;cd=&amp;cad=rja&amp;docid=afIeSS1TtpDteM&amp;tbnid=zhvaXdq9j6VAXM:&amp;ved=0CAUQjRw&amp;url=http://englishwithherrera.blogspot.com/2012/04/16-days-until-cst-revising-writing-ws.html&amp;ei=zV1uUoq9MOGdyQHNtoGwAQ&amp;bvm=bv.55123115,d.aWc&amp;psig=AFQjCNEo227xh8srLXYaTeVLiYGfEtVwNg&amp;ust=1383051044412239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Scarlet Letter </a:t>
            </a:r>
            <a:endParaRPr lang="en-US" dirty="0"/>
          </a:p>
          <a:p>
            <a:pPr algn="ctr"/>
            <a:r>
              <a:rPr lang="en-US" dirty="0" smtClean="0"/>
              <a:t>ICE Revision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10" y="4572000"/>
            <a:ext cx="7117180" cy="73878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/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/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English II Honors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Catcher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ICE Revision DAY ONE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3.bp.blogspot.com/_BJ0IJuwGKnA/TT7J7H_fZXI/AAAAAAAAAG8/gBdIXHvyBVM/s1600/revis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"/>
            <a:ext cx="4495800" cy="337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1"/>
                </a:solidFill>
              </a:rPr>
              <a:t>WELL INTEGRATED QUOTES</a:t>
            </a:r>
            <a:endParaRPr lang="en-US" sz="36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 smtClean="0"/>
              <a:t>EXAMPLE: </a:t>
            </a:r>
          </a:p>
          <a:p>
            <a:pPr marL="0" lvl="0" indent="0">
              <a:buNone/>
            </a:pPr>
            <a:r>
              <a:rPr lang="en-US" dirty="0" smtClean="0"/>
              <a:t>After </a:t>
            </a:r>
            <a:r>
              <a:rPr lang="en-US" dirty="0"/>
              <a:t>all, he believes that he “won’t run into anything [he] can’t deal with on [his] own” (</a:t>
            </a:r>
            <a:r>
              <a:rPr lang="en-US" dirty="0" err="1"/>
              <a:t>Krakauer</a:t>
            </a:r>
            <a:r>
              <a:rPr lang="en-US" dirty="0"/>
              <a:t> 6).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EXAMPLE:</a:t>
            </a:r>
          </a:p>
          <a:p>
            <a:pPr marL="0" lvl="0" indent="0">
              <a:buNone/>
            </a:pPr>
            <a:r>
              <a:rPr lang="en-US" dirty="0" smtClean="0"/>
              <a:t>Though </a:t>
            </a:r>
            <a:r>
              <a:rPr lang="en-US" dirty="0" err="1"/>
              <a:t>Krakauer</a:t>
            </a:r>
            <a:r>
              <a:rPr lang="en-US" dirty="0"/>
              <a:t> sees </a:t>
            </a:r>
            <a:r>
              <a:rPr lang="en-US" dirty="0" err="1"/>
              <a:t>McCandless</a:t>
            </a:r>
            <a:r>
              <a:rPr lang="en-US" dirty="0"/>
              <a:t> as “a raw youth who mistook passion for insight,” (155) he still emphasizes that this Alaskan journey is key to shaping </a:t>
            </a:r>
            <a:r>
              <a:rPr lang="en-US" dirty="0" err="1"/>
              <a:t>McCandless</a:t>
            </a:r>
            <a:r>
              <a:rPr lang="en-US" dirty="0"/>
              <a:t> because it forces a maturity and self-reliance on Chris far greater than he’s known up to this point.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0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CONCLUSION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Read the entire concluding paragraph.</a:t>
            </a:r>
          </a:p>
          <a:p>
            <a:pPr marL="0" indent="0">
              <a:buNone/>
            </a:pPr>
            <a:endParaRPr lang="en-US" sz="30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Does it summarize the essential points of the essay?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Is the pathway of logic a movement from the specific to the general with explanatory information building in that direction?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FFFF00"/>
                </a:solidFill>
              </a:rPr>
              <a:t>DO YOU FORM A FINAL THOUGHT?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Did you write your conclusion with a clear, intentional idea in mind?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…or was it merely an afterthought of rushed ideas as the period came to a close?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253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Scarlet Letter </a:t>
            </a:r>
            <a:endParaRPr lang="en-US" dirty="0"/>
          </a:p>
          <a:p>
            <a:pPr algn="ctr"/>
            <a:r>
              <a:rPr lang="en-US" dirty="0" smtClean="0"/>
              <a:t>ICE Revision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10" y="4572000"/>
            <a:ext cx="711718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/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/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English II Honors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Catcher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ICE Revision DAY TWO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3.bp.blogspot.com/_BJ0IJuwGKnA/TT7J7H_fZXI/AAAAAAAAAG8/gBdIXHvyBVM/s1600/revis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"/>
            <a:ext cx="4495800" cy="337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0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WORD CHOICE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b="1" dirty="0"/>
              <a:t>Examine your pronoun usage.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Do you incorrectly use first person pronouns, such as I, me, </a:t>
            </a:r>
            <a:r>
              <a:rPr lang="en-US" sz="2000" dirty="0" smtClean="0">
                <a:solidFill>
                  <a:schemeClr val="tx1"/>
                </a:solidFill>
              </a:rPr>
              <a:t>my, </a:t>
            </a:r>
            <a:r>
              <a:rPr lang="en-US" sz="2000" dirty="0">
                <a:solidFill>
                  <a:schemeClr val="tx1"/>
                </a:solidFill>
              </a:rPr>
              <a:t>mine, we, us, our, ours, etc</a:t>
            </a:r>
            <a:r>
              <a:rPr lang="en-US" sz="2000" dirty="0" smtClean="0">
                <a:solidFill>
                  <a:schemeClr val="tx1"/>
                </a:solidFill>
              </a:rPr>
              <a:t>.?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Do </a:t>
            </a:r>
            <a:r>
              <a:rPr lang="en-US" sz="2000" dirty="0">
                <a:solidFill>
                  <a:schemeClr val="tx1"/>
                </a:solidFill>
              </a:rPr>
              <a:t>you incorrectly use second person pronouns, such as you, your, yours, etc</a:t>
            </a:r>
            <a:r>
              <a:rPr lang="en-US" sz="2000" dirty="0" smtClean="0">
                <a:solidFill>
                  <a:schemeClr val="tx1"/>
                </a:solidFill>
              </a:rPr>
              <a:t>.?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Do </a:t>
            </a:r>
            <a:r>
              <a:rPr lang="en-US" sz="2000" dirty="0">
                <a:solidFill>
                  <a:schemeClr val="tx1"/>
                </a:solidFill>
              </a:rPr>
              <a:t>you correctly use third person pronouns, such as he, she, it, they, </a:t>
            </a:r>
            <a:r>
              <a:rPr lang="en-US" sz="2000" dirty="0" smtClean="0">
                <a:solidFill>
                  <a:schemeClr val="tx1"/>
                </a:solidFill>
              </a:rPr>
              <a:t>etc.?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Do </a:t>
            </a:r>
            <a:r>
              <a:rPr lang="en-US" sz="2000" dirty="0">
                <a:solidFill>
                  <a:schemeClr val="tx1"/>
                </a:solidFill>
              </a:rPr>
              <a:t>you refer to the reader or one…STOP </a:t>
            </a:r>
            <a:r>
              <a:rPr lang="en-US" sz="2000" dirty="0" smtClean="0">
                <a:solidFill>
                  <a:schemeClr val="tx1"/>
                </a:solidFill>
              </a:rPr>
              <a:t>IT!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Do you ever use the abomination of language…THEMSELF?  It’s not a word…it’s a contradiction in terms…STOP IT!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WORD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b="1" dirty="0"/>
              <a:t>Examine the specificity and firmness of your language.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Are there instances where your language does not paint a picture, or the chosen words cast doubt upon your intended </a:t>
            </a:r>
            <a:r>
              <a:rPr lang="en-US" sz="2400" dirty="0" smtClean="0">
                <a:solidFill>
                  <a:schemeClr val="tx1"/>
                </a:solidFill>
              </a:rPr>
              <a:t>message?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Do </a:t>
            </a:r>
            <a:r>
              <a:rPr lang="en-US" sz="2400" dirty="0">
                <a:solidFill>
                  <a:schemeClr val="tx1"/>
                </a:solidFill>
              </a:rPr>
              <a:t>you use words such as things, stuff, a lot, etc</a:t>
            </a:r>
            <a:r>
              <a:rPr lang="en-US" sz="2400" dirty="0" smtClean="0">
                <a:solidFill>
                  <a:schemeClr val="tx1"/>
                </a:solidFill>
              </a:rPr>
              <a:t>.?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Do </a:t>
            </a:r>
            <a:r>
              <a:rPr lang="en-US" sz="2400" dirty="0">
                <a:solidFill>
                  <a:schemeClr val="tx1"/>
                </a:solidFill>
              </a:rPr>
              <a:t>you use words such as almost, kind of, sort of, maybe, possibly, etc</a:t>
            </a:r>
            <a:r>
              <a:rPr lang="en-US" sz="2400" dirty="0" smtClean="0">
                <a:solidFill>
                  <a:schemeClr val="tx1"/>
                </a:solidFill>
              </a:rPr>
              <a:t>.?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How </a:t>
            </a:r>
            <a:r>
              <a:rPr lang="en-US" sz="2400" dirty="0">
                <a:solidFill>
                  <a:schemeClr val="tx1"/>
                </a:solidFill>
              </a:rPr>
              <a:t>will you rephrase your sentence to be more specific and firm with your message?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8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WORD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b="1" dirty="0"/>
              <a:t>Examine your essays for any misspelled words</a:t>
            </a:r>
            <a:r>
              <a:rPr lang="en-US" sz="2500" b="1" dirty="0" smtClean="0"/>
              <a:t>.</a:t>
            </a:r>
          </a:p>
          <a:p>
            <a:pPr marL="0" indent="0">
              <a:buNone/>
            </a:pPr>
            <a:endParaRPr lang="en-US" sz="25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there’s a shred of doubt, look it </a:t>
            </a:r>
            <a:r>
              <a:rPr lang="en-US" sz="2400" dirty="0" smtClean="0">
                <a:solidFill>
                  <a:schemeClr val="tx1"/>
                </a:solidFill>
              </a:rPr>
              <a:t>up!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Some </a:t>
            </a:r>
            <a:r>
              <a:rPr lang="en-US" sz="2400" dirty="0">
                <a:solidFill>
                  <a:schemeClr val="tx1"/>
                </a:solidFill>
              </a:rPr>
              <a:t>of the most common misspelled words from sophomores </a:t>
            </a:r>
            <a:r>
              <a:rPr lang="en-US" sz="2400" dirty="0" smtClean="0">
                <a:solidFill>
                  <a:schemeClr val="tx1"/>
                </a:solidFill>
              </a:rPr>
              <a:t>are:</a:t>
            </a:r>
            <a:endParaRPr lang="en-US" sz="2400" dirty="0">
              <a:solidFill>
                <a:schemeClr val="tx1"/>
              </a:solidFill>
            </a:endParaRPr>
          </a:p>
          <a:p>
            <a:pPr marL="594360" lvl="2" indent="0">
              <a:buNone/>
            </a:pPr>
            <a:endParaRPr lang="en-US" sz="2400" dirty="0" smtClean="0"/>
          </a:p>
          <a:p>
            <a:pPr marL="594360" lvl="2" indent="0">
              <a:buNone/>
            </a:pPr>
            <a:r>
              <a:rPr lang="en-US" sz="2400" dirty="0" smtClean="0"/>
              <a:t>beginning</a:t>
            </a:r>
            <a:r>
              <a:rPr lang="en-US" sz="2400" dirty="0"/>
              <a:t>, definitely, loneliness, separate, </a:t>
            </a:r>
            <a:r>
              <a:rPr lang="en-US" sz="2400" dirty="0" smtClean="0"/>
              <a:t>their/there/they’re</a:t>
            </a:r>
            <a:r>
              <a:rPr lang="en-US" sz="2400" dirty="0"/>
              <a:t>, </a:t>
            </a:r>
            <a:r>
              <a:rPr lang="en-US" sz="2400" dirty="0" smtClean="0"/>
              <a:t>loose/lose</a:t>
            </a:r>
            <a:r>
              <a:rPr lang="en-US" sz="2400" dirty="0"/>
              <a:t>, </a:t>
            </a:r>
            <a:r>
              <a:rPr lang="en-US" sz="2400" dirty="0" smtClean="0"/>
              <a:t>choose/chose, </a:t>
            </a:r>
            <a:r>
              <a:rPr lang="en-US" sz="2400" dirty="0" smtClean="0"/>
              <a:t>woman/women</a:t>
            </a:r>
            <a:r>
              <a:rPr lang="en-US" sz="2400" dirty="0" smtClean="0"/>
              <a:t>, </a:t>
            </a:r>
            <a:r>
              <a:rPr lang="en-US" sz="2400" dirty="0"/>
              <a:t>receive, Phoebe</a:t>
            </a:r>
            <a:r>
              <a:rPr lang="en-US" sz="2400" dirty="0" smtClean="0"/>
              <a:t>, Caulfield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90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SENTENCE STRUCTURE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b="1" dirty="0"/>
              <a:t>Examine each </a:t>
            </a:r>
            <a:r>
              <a:rPr lang="en-US" sz="2500" b="1" dirty="0" smtClean="0"/>
              <a:t>sentence </a:t>
            </a:r>
            <a:r>
              <a:rPr lang="en-US" sz="2500" b="1" dirty="0"/>
              <a:t>and its possible incorrect structure.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Do you have variety in your sentence length and complexity?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Have </a:t>
            </a:r>
            <a:r>
              <a:rPr lang="en-US" sz="2400" dirty="0">
                <a:solidFill>
                  <a:schemeClr val="tx1"/>
                </a:solidFill>
              </a:rPr>
              <a:t>you written a fragment, run-on sentence, or comma splice?  Would you know one if you saw </a:t>
            </a:r>
            <a:r>
              <a:rPr lang="en-US" sz="2400" dirty="0" smtClean="0">
                <a:solidFill>
                  <a:schemeClr val="tx1"/>
                </a:solidFill>
              </a:rPr>
              <a:t>one?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you have written one, what can you do to correct the </a:t>
            </a:r>
            <a:r>
              <a:rPr lang="en-US" sz="2400" dirty="0" smtClean="0">
                <a:solidFill>
                  <a:schemeClr val="tx1"/>
                </a:solidFill>
              </a:rPr>
              <a:t>issue?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Can </a:t>
            </a:r>
            <a:r>
              <a:rPr lang="en-US" sz="2400" dirty="0">
                <a:solidFill>
                  <a:schemeClr val="tx1"/>
                </a:solidFill>
              </a:rPr>
              <a:t>any of these structures ever be used and not be seen as incorrect grammar?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344615" cy="6604000"/>
          </a:xfrm>
        </p:spPr>
      </p:pic>
    </p:spTree>
    <p:extLst>
      <p:ext uri="{BB962C8B-B14F-4D97-AF65-F5344CB8AC3E}">
        <p14:creationId xmlns:p14="http://schemas.microsoft.com/office/powerpoint/2010/main" val="35992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PUNCTUATION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U</a:t>
            </a:r>
            <a:r>
              <a:rPr lang="en-US" b="1" dirty="0" smtClean="0"/>
              <a:t>se </a:t>
            </a:r>
            <a:r>
              <a:rPr lang="en-US" b="1" dirty="0"/>
              <a:t>the following forms of punctuation at least once (each) throughout your essay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b="1" dirty="0" smtClean="0"/>
              <a:t>SEMICOLON</a:t>
            </a:r>
            <a:r>
              <a:rPr lang="en-US" b="1" dirty="0"/>
              <a:t>:</a:t>
            </a:r>
            <a:r>
              <a:rPr lang="en-US" i="1" dirty="0"/>
              <a:t> </a:t>
            </a:r>
            <a:r>
              <a:rPr lang="en-US" dirty="0"/>
              <a:t>combines two complete, related sentences; connects a series that </a:t>
            </a:r>
            <a:r>
              <a:rPr lang="en-US" dirty="0" smtClean="0"/>
              <a:t>has internal commas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b="1" dirty="0"/>
              <a:t>COLON:</a:t>
            </a:r>
            <a:r>
              <a:rPr lang="en-US" dirty="0"/>
              <a:t> sets off an explanation or list; announces; can be used before a word, phrase </a:t>
            </a:r>
            <a:r>
              <a:rPr lang="en-US" dirty="0" smtClean="0"/>
              <a:t>or sentence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b="1" dirty="0"/>
              <a:t>DASH:</a:t>
            </a:r>
            <a:r>
              <a:rPr lang="en-US" dirty="0"/>
              <a:t> works in place of a comma, semicolon or colon; more emphatic than a </a:t>
            </a:r>
            <a:r>
              <a:rPr lang="en-US" dirty="0" smtClean="0"/>
              <a:t>comma; more </a:t>
            </a:r>
            <a:r>
              <a:rPr lang="en-US" dirty="0"/>
              <a:t>connective than a colon; can be used before a word, phrase or sentence; </a:t>
            </a:r>
            <a:r>
              <a:rPr lang="en-US" dirty="0" smtClean="0"/>
              <a:t>can be </a:t>
            </a:r>
            <a:r>
              <a:rPr lang="en-US" dirty="0"/>
              <a:t>used to set off an appositive in the middle of a </a:t>
            </a:r>
            <a:r>
              <a:rPr lang="en-US" dirty="0" smtClean="0"/>
              <a:t>sentence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b="1" dirty="0"/>
              <a:t>PARENTHESES: </a:t>
            </a:r>
            <a:r>
              <a:rPr lang="en-US" dirty="0"/>
              <a:t>works like an aside or a sidebar, to include information that is </a:t>
            </a:r>
            <a:r>
              <a:rPr lang="en-US" dirty="0" smtClean="0"/>
              <a:t>not wholly </a:t>
            </a:r>
            <a:r>
              <a:rPr lang="en-US" dirty="0"/>
              <a:t>relevant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3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MLA FORMAT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MLA requires: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Proper heading (1</a:t>
            </a:r>
            <a:r>
              <a:rPr lang="en-US" baseline="30000" dirty="0" smtClean="0"/>
              <a:t>st</a:t>
            </a:r>
            <a:r>
              <a:rPr lang="en-US" dirty="0" smtClean="0"/>
              <a:t> page only) and headers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Double space throughout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12 point font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 inch margins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PLAIN font (Times New Roman, Calibri, Arial</a:t>
            </a:r>
            <a:r>
              <a:rPr lang="en-US" dirty="0"/>
              <a:t>)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200" dirty="0" smtClean="0"/>
              <a:t>**MLA does not require you to title your essay, but if you do, please make sure the title is original.  </a:t>
            </a:r>
            <a:r>
              <a:rPr lang="en-US" sz="2200" i="1" dirty="0" smtClean="0"/>
              <a:t>The Catcher in the Rye </a:t>
            </a:r>
            <a:r>
              <a:rPr lang="en-US" sz="2200" dirty="0" smtClean="0"/>
              <a:t>ICE Revision, In class essay, </a:t>
            </a:r>
            <a:r>
              <a:rPr lang="en-US" sz="2200" i="1" dirty="0"/>
              <a:t>The Catcher in the Rye </a:t>
            </a:r>
            <a:r>
              <a:rPr lang="en-US" sz="2200" dirty="0" smtClean="0"/>
              <a:t>, etc. are NOT original titles.  Also, the title of your essay should be in plain font—NO bold, underlining, italics, or quotation marks.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4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READ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Read your entire essay from beginning to end.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 smtClean="0">
                <a:solidFill>
                  <a:schemeClr val="tx1"/>
                </a:solidFill>
              </a:rPr>
              <a:t>Too often, students merely write words and never pause to read what they have actually written.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 smtClean="0">
                <a:solidFill>
                  <a:schemeClr val="tx1"/>
                </a:solidFill>
              </a:rPr>
              <a:t>Take that time and do it now.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 smtClean="0">
                <a:solidFill>
                  <a:schemeClr val="tx1"/>
                </a:solidFill>
              </a:rPr>
              <a:t>Write nothing…just acquaint / re-acquaint yourself with your essay.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1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INTRODUCTION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517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Read your entire introductory paragraph.</a:t>
            </a:r>
          </a:p>
          <a:p>
            <a:pPr marL="0" indent="0">
              <a:buNone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you move from the </a:t>
            </a:r>
            <a:r>
              <a:rPr lang="en-US" sz="2800" u="sng" dirty="0" smtClean="0">
                <a:solidFill>
                  <a:schemeClr val="tx1"/>
                </a:solidFill>
              </a:rPr>
              <a:t>general </a:t>
            </a:r>
            <a:r>
              <a:rPr lang="en-US" sz="2800" dirty="0" smtClean="0">
                <a:solidFill>
                  <a:schemeClr val="tx1"/>
                </a:solidFill>
              </a:rPr>
              <a:t>(attention getter) to the </a:t>
            </a:r>
            <a:r>
              <a:rPr lang="en-US" sz="2800" u="sng" dirty="0" smtClean="0">
                <a:solidFill>
                  <a:schemeClr val="tx1"/>
                </a:solidFill>
              </a:rPr>
              <a:t>specific</a:t>
            </a:r>
            <a:r>
              <a:rPr lang="en-US" sz="2800" dirty="0" smtClean="0">
                <a:solidFill>
                  <a:schemeClr val="tx1"/>
                </a:solidFill>
              </a:rPr>
              <a:t> (CLAIM) with explanatory information to build in that direction?</a:t>
            </a:r>
          </a:p>
          <a:p>
            <a:pPr marL="457200" lvl="1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If not, what can you alter to suit this expected framework?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67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ATTENTION GETTER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500" b="1" dirty="0" smtClean="0"/>
              <a:t>Highlight/underline the opening sentence of your essay.  </a:t>
            </a:r>
          </a:p>
          <a:p>
            <a:pPr marL="0" indent="0">
              <a:buNone/>
            </a:pPr>
            <a:endParaRPr lang="en-US" sz="2800" dirty="0" smtClean="0"/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3000" dirty="0" smtClean="0">
                <a:solidFill>
                  <a:schemeClr val="tx1"/>
                </a:solidFill>
              </a:rPr>
              <a:t>Does it compel attention from a reader, student, teacher, student-teacher, or any other organism that breathes?  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3000" dirty="0" smtClean="0">
                <a:solidFill>
                  <a:schemeClr val="tx1"/>
                </a:solidFill>
              </a:rPr>
              <a:t>If so, why does it?  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3000" dirty="0" smtClean="0">
                <a:solidFill>
                  <a:schemeClr val="tx1"/>
                </a:solidFill>
              </a:rPr>
              <a:t>If not, what can you do to compel a greater sense of attention?  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3000" dirty="0" smtClean="0">
                <a:solidFill>
                  <a:schemeClr val="tx1"/>
                </a:solidFill>
              </a:rPr>
              <a:t>Is it a general idea that definitively will tie into the claim?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7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CLAIM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1"/>
            <a:ext cx="80772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Highlight / underline your claim.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800" dirty="0" smtClean="0">
                <a:solidFill>
                  <a:schemeClr val="tx1"/>
                </a:solidFill>
              </a:rPr>
              <a:t>Do you have one?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800" dirty="0" smtClean="0">
                <a:solidFill>
                  <a:schemeClr val="tx1"/>
                </a:solidFill>
              </a:rPr>
              <a:t>Is it a specific one sentence statement?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800" dirty="0" smtClean="0">
                <a:solidFill>
                  <a:schemeClr val="tx1"/>
                </a:solidFill>
              </a:rPr>
              <a:t>Is it the final sentence of your introduction?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800" dirty="0" smtClean="0">
                <a:solidFill>
                  <a:schemeClr val="tx1"/>
                </a:solidFill>
              </a:rPr>
              <a:t>Does it discuss the author’s statement ABOUT this theme?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800" dirty="0" smtClean="0">
                <a:solidFill>
                  <a:schemeClr val="tx1"/>
                </a:solidFill>
              </a:rPr>
              <a:t>If it only references the novel, what can you do to modify it to include the above ideas?</a:t>
            </a:r>
          </a:p>
        </p:txBody>
      </p:sp>
    </p:spTree>
    <p:extLst>
      <p:ext uri="{BB962C8B-B14F-4D97-AF65-F5344CB8AC3E}">
        <p14:creationId xmlns:p14="http://schemas.microsoft.com/office/powerpoint/2010/main" val="277748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THEME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Examine your analysis of Salinger’s statement regarding </a:t>
            </a:r>
            <a:r>
              <a:rPr lang="en-US" sz="2400" b="1" dirty="0"/>
              <a:t>the </a:t>
            </a:r>
            <a:r>
              <a:rPr lang="en-US" sz="2400" b="1" dirty="0" smtClean="0"/>
              <a:t>thematic concept you selected.</a:t>
            </a:r>
            <a:endParaRPr lang="en-US" sz="25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Do you expand upon the theme with discussion of </a:t>
            </a:r>
            <a:r>
              <a:rPr lang="en-US" sz="2400" dirty="0" smtClean="0">
                <a:solidFill>
                  <a:schemeClr val="tx1"/>
                </a:solidFill>
              </a:rPr>
              <a:t>Salinger’s </a:t>
            </a:r>
            <a:r>
              <a:rPr lang="en-US" sz="2400" dirty="0">
                <a:solidFill>
                  <a:schemeClr val="tx1"/>
                </a:solidFill>
              </a:rPr>
              <a:t>message in each body paragraph?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Have you discussed this from various viewpoints in your essay? (characters, documentary, articles)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…or do you merely repeat the theme over and over again?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8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57201"/>
            <a:ext cx="7125113" cy="609599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SUPPORTING PARAGRAPHS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Read each of your supporting paragraphs.</a:t>
            </a:r>
          </a:p>
          <a:p>
            <a:pPr marL="0" indent="0">
              <a:buNone/>
            </a:pPr>
            <a:endParaRPr lang="en-US" sz="30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you return to the author’s message regarding the chosen theme in each paragraph?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Do you step </a:t>
            </a:r>
            <a:r>
              <a:rPr lang="en-US" sz="2800" dirty="0">
                <a:solidFill>
                  <a:srgbClr val="FFFF00"/>
                </a:solidFill>
              </a:rPr>
              <a:t>beyond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the characters and plot to examine the </a:t>
            </a:r>
            <a:r>
              <a:rPr lang="en-US" sz="2800" i="1" dirty="0">
                <a:solidFill>
                  <a:schemeClr val="tx1"/>
                </a:solidFill>
              </a:rPr>
              <a:t>author’s message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If not, what can you add to delve deeper into the author’s message?</a:t>
            </a:r>
          </a:p>
        </p:txBody>
      </p:sp>
    </p:spTree>
    <p:extLst>
      <p:ext uri="{BB962C8B-B14F-4D97-AF65-F5344CB8AC3E}">
        <p14:creationId xmlns:p14="http://schemas.microsoft.com/office/powerpoint/2010/main" val="301188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TEXTUAL SUPPORT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3820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Scan your essay for the quotes from the novel/articles.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How often do you refer to text?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you blend </a:t>
            </a:r>
            <a:r>
              <a:rPr lang="en-US" sz="2800" dirty="0" smtClean="0">
                <a:solidFill>
                  <a:srgbClr val="FFFF00"/>
                </a:solidFill>
              </a:rPr>
              <a:t>direct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 smtClean="0">
                <a:solidFill>
                  <a:srgbClr val="FFFF00"/>
                </a:solidFill>
              </a:rPr>
              <a:t>indirect </a:t>
            </a:r>
            <a:r>
              <a:rPr lang="en-US" sz="2800" dirty="0" smtClean="0">
                <a:solidFill>
                  <a:schemeClr val="tx1"/>
                </a:solidFill>
              </a:rPr>
              <a:t>citations within each body paragraph?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Is the incorporation of the quotations smooth and fluid?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you use too much textual support?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…or not enough?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the chosen quotations exemplify your overall point of the paragraph, claim, essay?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2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i="1" dirty="0" smtClean="0">
                <a:solidFill>
                  <a:schemeClr val="tx1"/>
                </a:solidFill>
              </a:rPr>
              <a:t>QUOTATION INTEGRATION</a:t>
            </a:r>
            <a:endParaRPr lang="en-US" sz="35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Do you smoothly integrate a small portion of text INTO the </a:t>
            </a:r>
            <a:r>
              <a:rPr lang="en-US" b="1" i="1" dirty="0" smtClean="0"/>
              <a:t>middle </a:t>
            </a:r>
            <a:r>
              <a:rPr lang="en-US" b="1" dirty="0" smtClean="0"/>
              <a:t>of your own sentences?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you: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Properly </a:t>
            </a:r>
            <a:r>
              <a:rPr lang="en-US" dirty="0">
                <a:solidFill>
                  <a:schemeClr val="tx1"/>
                </a:solidFill>
              </a:rPr>
              <a:t>use </a:t>
            </a:r>
            <a:r>
              <a:rPr lang="en-US" dirty="0" smtClean="0">
                <a:solidFill>
                  <a:schemeClr val="tx1"/>
                </a:solidFill>
              </a:rPr>
              <a:t>brackets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ellipses when making changes to a quote?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Change quote </a:t>
            </a:r>
            <a:r>
              <a:rPr lang="en-US" i="1" dirty="0">
                <a:solidFill>
                  <a:schemeClr val="tx1"/>
                </a:solidFill>
              </a:rPr>
              <a:t>without altering original meaning of </a:t>
            </a:r>
            <a:r>
              <a:rPr lang="en-US" i="1" dirty="0" smtClean="0">
                <a:solidFill>
                  <a:schemeClr val="tx1"/>
                </a:solidFill>
              </a:rPr>
              <a:t>quote?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se “he </a:t>
            </a:r>
            <a:r>
              <a:rPr lang="en-US" dirty="0">
                <a:solidFill>
                  <a:schemeClr val="tx1"/>
                </a:solidFill>
              </a:rPr>
              <a:t>says” or “this shows” types of introductions/follow </a:t>
            </a:r>
            <a:r>
              <a:rPr lang="en-US" dirty="0" smtClean="0">
                <a:solidFill>
                  <a:schemeClr val="tx1"/>
                </a:solidFill>
              </a:rPr>
              <a:t>ups?—Get rid of these types of phrases.</a:t>
            </a:r>
          </a:p>
          <a:p>
            <a:pPr marL="274320" lvl="1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Refer </a:t>
            </a:r>
            <a:r>
              <a:rPr lang="en-US" sz="2800" dirty="0">
                <a:solidFill>
                  <a:srgbClr val="FFFF00"/>
                </a:solidFill>
              </a:rPr>
              <a:t>to my Summer Read note sheet for samples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6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   English II Honors Catcher ICE Revision DAY ON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READ&amp;quot;&quot;/&gt;&lt;property id=&quot;20307&quot; value=&quot;264&quot;/&gt;&lt;/object&gt;&lt;object type=&quot;3&quot; unique_id=&quot;10005&quot;&gt;&lt;property id=&quot;20148&quot; value=&quot;5&quot;/&gt;&lt;property id=&quot;20300&quot; value=&quot;Slide 3 - &amp;quot;INTRODUCTION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ATTENTION GETTER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CLAIM&amp;quot;&quot;/&gt;&lt;property id=&quot;20307&quot; value=&quot;278&quot;/&gt;&lt;/object&gt;&lt;object type=&quot;3&quot; unique_id=&quot;10008&quot;&gt;&lt;property id=&quot;20148&quot; value=&quot;5&quot;/&gt;&lt;property id=&quot;20300&quot; value=&quot;Slide 6 - &amp;quot;THEME&amp;quot;&quot;/&gt;&lt;property id=&quot;20307&quot; value=&quot;260&quot;/&gt;&lt;/object&gt;&lt;object type=&quot;3&quot; unique_id=&quot;10009&quot;&gt;&lt;property id=&quot;20148&quot; value=&quot;5&quot;/&gt;&lt;property id=&quot;20300&quot; value=&quot;Slide 7 - &amp;quot;SUPPORTING PARAGRAPHS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TEXTUAL SUPPORT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QUOTATION INTEGRATION&amp;quot;&quot;/&gt;&lt;property id=&quot;20307&quot; value=&quot;279&quot;/&gt;&lt;/object&gt;&lt;object type=&quot;3&quot; unique_id=&quot;10012&quot;&gt;&lt;property id=&quot;20148&quot; value=&quot;5&quot;/&gt;&lt;property id=&quot;20300&quot; value=&quot;Slide 10 - &amp;quot;WELL INTEGRATED QUOTES&amp;quot;&quot;/&gt;&lt;property id=&quot;20307&quot; value=&quot;280&quot;/&gt;&lt;/object&gt;&lt;object type=&quot;3&quot; unique_id=&quot;10013&quot;&gt;&lt;property id=&quot;20148&quot; value=&quot;5&quot;/&gt;&lt;property id=&quot;20300&quot; value=&quot;Slide 11 - &amp;quot;CONCLUSION&amp;quot;&quot;/&gt;&lt;property id=&quot;20307&quot; value=&quot;263&quot;/&gt;&lt;/object&gt;&lt;object type=&quot;3&quot; unique_id=&quot;10014&quot;&gt;&lt;property id=&quot;20148&quot; value=&quot;5&quot;/&gt;&lt;property id=&quot;20300&quot; value=&quot;Slide 12 - &amp;quot;    English II Honors Catcher ICE Revision DAY TWO&amp;quot;&quot;/&gt;&lt;property id=&quot;20307&quot; value=&quot;281&quot;/&gt;&lt;/object&gt;&lt;object type=&quot;3&quot; unique_id=&quot;10015&quot;&gt;&lt;property id=&quot;20148&quot; value=&quot;5&quot;/&gt;&lt;property id=&quot;20300&quot; value=&quot;Slide 13 - &amp;quot;WORD CHOICE&amp;quot;&quot;/&gt;&lt;property id=&quot;20307&quot; value=&quot;282&quot;/&gt;&lt;/object&gt;&lt;object type=&quot;3&quot; unique_id=&quot;10016&quot;&gt;&lt;property id=&quot;20148&quot; value=&quot;5&quot;/&gt;&lt;property id=&quot;20300&quot; value=&quot;Slide 14 - &amp;quot;WORD CHOICE&amp;quot;&quot;/&gt;&lt;property id=&quot;20307&quot; value=&quot;283&quot;/&gt;&lt;/object&gt;&lt;object type=&quot;3&quot; unique_id=&quot;10018&quot;&gt;&lt;property id=&quot;20148&quot; value=&quot;5&quot;/&gt;&lt;property id=&quot;20300&quot; value=&quot;Slide 15 - &amp;quot;WORD CHOICE&amp;quot;&quot;/&gt;&lt;property id=&quot;20307&quot; value=&quot;285&quot;/&gt;&lt;/object&gt;&lt;object type=&quot;3&quot; unique_id=&quot;10019&quot;&gt;&lt;property id=&quot;20148&quot; value=&quot;5&quot;/&gt;&lt;property id=&quot;20300&quot; value=&quot;Slide 16 - &amp;quot;SENTENCE STRUCTURE&amp;quot;&quot;/&gt;&lt;property id=&quot;20307&quot; value=&quot;286&quot;/&gt;&lt;/object&gt;&lt;object type=&quot;3&quot; unique_id=&quot;10020&quot;&gt;&lt;property id=&quot;20148&quot; value=&quot;5&quot;/&gt;&lt;property id=&quot;20300&quot; value=&quot;Slide 17&quot;/&gt;&lt;property id=&quot;20307&quot; value=&quot;289&quot;/&gt;&lt;/object&gt;&lt;object type=&quot;3&quot; unique_id=&quot;10021&quot;&gt;&lt;property id=&quot;20148&quot; value=&quot;5&quot;/&gt;&lt;property id=&quot;20300&quot; value=&quot;Slide 18 - &amp;quot;PUNCTUATION&amp;quot;&quot;/&gt;&lt;property id=&quot;20307&quot; value=&quot;287&quot;/&gt;&lt;/object&gt;&lt;object type=&quot;3&quot; unique_id=&quot;10022&quot;&gt;&lt;property id=&quot;20148&quot; value=&quot;5&quot;/&gt;&lt;property id=&quot;20300&quot; value=&quot;Slide 19 - &amp;quot;MLA FORMAT&amp;quot;&quot;/&gt;&lt;property id=&quot;20307&quot; value=&quot;288&quot;/&gt;&lt;/object&gt;&lt;/object&gt;&lt;object type=&quot;8&quot; unique_id=&quot;1004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1214</TotalTime>
  <Words>1189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Georgia</vt:lpstr>
      <vt:lpstr>Wingdings</vt:lpstr>
      <vt:lpstr>Wingdings 2</vt:lpstr>
      <vt:lpstr>Civic</vt:lpstr>
      <vt:lpstr>    English II Honors Catcher ICE Revision DAY ONE</vt:lpstr>
      <vt:lpstr>READ</vt:lpstr>
      <vt:lpstr>INTRODUCTION</vt:lpstr>
      <vt:lpstr>ATTENTION GETTER</vt:lpstr>
      <vt:lpstr>CLAIM</vt:lpstr>
      <vt:lpstr>THEME</vt:lpstr>
      <vt:lpstr>SUPPORTING PARAGRAPHS</vt:lpstr>
      <vt:lpstr>TEXTUAL SUPPORT</vt:lpstr>
      <vt:lpstr>QUOTATION INTEGRATION</vt:lpstr>
      <vt:lpstr>WELL INTEGRATED QUOTES</vt:lpstr>
      <vt:lpstr>CONCLUSION</vt:lpstr>
      <vt:lpstr>    English II Honors Catcher ICE Revision DAY TWO</vt:lpstr>
      <vt:lpstr>WORD CHOICE</vt:lpstr>
      <vt:lpstr>WORD CHOICE</vt:lpstr>
      <vt:lpstr>WORD CHOICE</vt:lpstr>
      <vt:lpstr>SENTENCE STRUCTURE</vt:lpstr>
      <vt:lpstr>PowerPoint Presentation</vt:lpstr>
      <vt:lpstr>PUNCTUATION</vt:lpstr>
      <vt:lpstr>MLA FORMAT</vt:lpstr>
    </vt:vector>
  </TitlesOfParts>
  <Company>IPSD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 Honors</dc:title>
  <dc:creator>Tech Services</dc:creator>
  <cp:lastModifiedBy>Dreyer, Elizabeth</cp:lastModifiedBy>
  <cp:revision>47</cp:revision>
  <dcterms:created xsi:type="dcterms:W3CDTF">2013-10-28T12:47:08Z</dcterms:created>
  <dcterms:modified xsi:type="dcterms:W3CDTF">2015-10-16T19:30:44Z</dcterms:modified>
</cp:coreProperties>
</file>