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9" r:id="rId4"/>
    <p:sldId id="257" r:id="rId5"/>
    <p:sldId id="278" r:id="rId6"/>
    <p:sldId id="261" r:id="rId7"/>
    <p:sldId id="260" r:id="rId8"/>
    <p:sldId id="262" r:id="rId9"/>
    <p:sldId id="279" r:id="rId10"/>
    <p:sldId id="280" r:id="rId11"/>
    <p:sldId id="263" r:id="rId12"/>
    <p:sldId id="281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55D947-5C44-4DF5-AF6D-AF7E1AC61CC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60A-61BC-48CA-BA14-B14C03B6B2C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revise&amp;source=images&amp;cd=&amp;cad=rja&amp;docid=afIeSS1TtpDteM&amp;tbnid=zhvaXdq9j6VAXM:&amp;ved=0CAUQjRw&amp;url=http://englishwithherrera.blogspot.com/2012/04/16-days-until-cst-revising-writing-ws.html&amp;ei=zV1uUoq9MOGdyQHNtoGwAQ&amp;bvm=bv.55123115,d.aWc&amp;psig=AFQjCNEo227xh8srLXYaTeVLiYGfEtVwNg&amp;ust=138305104441223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Scarlet Letter </a:t>
            </a:r>
            <a:endParaRPr lang="en-US" dirty="0"/>
          </a:p>
          <a:p>
            <a:pPr algn="ctr"/>
            <a:r>
              <a:rPr lang="en-US" dirty="0" smtClean="0"/>
              <a:t>ICE Revision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10" y="4572000"/>
            <a:ext cx="7117180" cy="73878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English II Honors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SL ICE </a:t>
            </a:r>
            <a:r>
              <a:rPr lang="en-US" i="1" dirty="0" smtClean="0">
                <a:solidFill>
                  <a:schemeClr val="tx1"/>
                </a:solidFill>
              </a:rPr>
              <a:t>Revision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3.bp.blogspot.com/_BJ0IJuwGKnA/TT7J7H_fZXI/AAAAAAAAAG8/gBdIXHvyBVM/s1600/revis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4495800" cy="33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WELL INTEGRATED QUOTES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EXAMPLE: </a:t>
            </a:r>
          </a:p>
          <a:p>
            <a:pPr marL="0" lvl="0" indent="0">
              <a:buNone/>
            </a:pPr>
            <a:r>
              <a:rPr lang="en-US" dirty="0" smtClean="0"/>
              <a:t>After </a:t>
            </a:r>
            <a:r>
              <a:rPr lang="en-US" dirty="0"/>
              <a:t>all, he believes that he “won’t run into anything [he] can’t deal with on [his] own” (</a:t>
            </a:r>
            <a:r>
              <a:rPr lang="en-US" dirty="0" err="1"/>
              <a:t>Krakauer</a:t>
            </a:r>
            <a:r>
              <a:rPr lang="en-US" dirty="0"/>
              <a:t> 6).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EXAMPLE:</a:t>
            </a:r>
          </a:p>
          <a:p>
            <a:pPr marL="0" lvl="0" indent="0">
              <a:buNone/>
            </a:pPr>
            <a:r>
              <a:rPr lang="en-US" dirty="0" smtClean="0"/>
              <a:t>Though </a:t>
            </a:r>
            <a:r>
              <a:rPr lang="en-US" dirty="0" err="1"/>
              <a:t>Krakauer</a:t>
            </a:r>
            <a:r>
              <a:rPr lang="en-US" dirty="0"/>
              <a:t> sees </a:t>
            </a:r>
            <a:r>
              <a:rPr lang="en-US" dirty="0" err="1"/>
              <a:t>McCandless</a:t>
            </a:r>
            <a:r>
              <a:rPr lang="en-US" dirty="0"/>
              <a:t> as “a raw youth who mistook passion for insight,” (155) he still emphasizes that this Alaskan journey is key to shaping </a:t>
            </a:r>
            <a:r>
              <a:rPr lang="en-US" dirty="0" err="1"/>
              <a:t>McCandless</a:t>
            </a:r>
            <a:r>
              <a:rPr lang="en-US" dirty="0"/>
              <a:t> because it forces a maturity and self-reliance on Chris far greater than he’s known up to this point.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CONCLUSION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Read the entire concluding paragraph.</a:t>
            </a:r>
          </a:p>
          <a:p>
            <a:pPr marL="0" indent="0">
              <a:buNone/>
            </a:pPr>
            <a:endParaRPr lang="en-US" sz="30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Do you have a conclusion?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Does </a:t>
            </a:r>
            <a:r>
              <a:rPr lang="en-US" sz="2600" dirty="0" smtClean="0">
                <a:solidFill>
                  <a:schemeClr val="tx1"/>
                </a:solidFill>
              </a:rPr>
              <a:t>it </a:t>
            </a:r>
            <a:r>
              <a:rPr lang="en-US" sz="2600" i="1" dirty="0" smtClean="0">
                <a:solidFill>
                  <a:schemeClr val="tx1"/>
                </a:solidFill>
              </a:rPr>
              <a:t>briefly </a:t>
            </a:r>
            <a:r>
              <a:rPr lang="en-US" sz="2600" dirty="0" smtClean="0">
                <a:solidFill>
                  <a:schemeClr val="tx1"/>
                </a:solidFill>
              </a:rPr>
              <a:t>summarize </a:t>
            </a:r>
            <a:r>
              <a:rPr lang="en-US" sz="2600" dirty="0" smtClean="0">
                <a:solidFill>
                  <a:schemeClr val="tx1"/>
                </a:solidFill>
              </a:rPr>
              <a:t>the essential points of the essay?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DO </a:t>
            </a:r>
            <a:r>
              <a:rPr lang="en-US" sz="2600" dirty="0" smtClean="0">
                <a:solidFill>
                  <a:schemeClr val="tx1"/>
                </a:solidFill>
              </a:rPr>
              <a:t>YOU FORM A FINAL THOUGHT?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Did you write your conclusion with a clear, intentional idea in mind?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…or was it merely an afterthought of rushed ideas as the period came to a close?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5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WORD CHOICE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your pronoun usage.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Do you incorrectly use first person pronouns, such as I, me, my mine, we, us, our, ours, etc</a:t>
            </a:r>
            <a:r>
              <a:rPr lang="en-US" sz="20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incorrectly use second person pronouns, such as you, your, yours, etc</a:t>
            </a:r>
            <a:r>
              <a:rPr lang="en-US" sz="2000" dirty="0" smtClean="0">
                <a:solidFill>
                  <a:schemeClr val="tx1"/>
                </a:solidFill>
              </a:rPr>
              <a:t>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correctly use third person pronouns, such as he, she, it, they, </a:t>
            </a:r>
            <a:r>
              <a:rPr lang="en-US" sz="2000" dirty="0" smtClean="0">
                <a:solidFill>
                  <a:schemeClr val="tx1"/>
                </a:solidFill>
              </a:rPr>
              <a:t>etc.?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</a:t>
            </a:r>
            <a:r>
              <a:rPr lang="en-US" sz="2000" dirty="0">
                <a:solidFill>
                  <a:schemeClr val="tx1"/>
                </a:solidFill>
              </a:rPr>
              <a:t>you refer to the reader or one…STOP </a:t>
            </a:r>
            <a:r>
              <a:rPr lang="en-US" sz="2000" dirty="0" smtClean="0">
                <a:solidFill>
                  <a:schemeClr val="tx1"/>
                </a:solidFill>
              </a:rPr>
              <a:t>IT!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Do you ever use the abomination of language…THEMSELF?  It’s not a word…it’s a contradiction in terms…STOP IT!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Examine your verb usage throughout your essay</a:t>
            </a:r>
            <a:r>
              <a:rPr lang="en-US" sz="2900" b="1" dirty="0" smtClean="0"/>
              <a:t>.</a:t>
            </a:r>
          </a:p>
          <a:p>
            <a:pPr marL="0" lvl="0" indent="0">
              <a:buNone/>
            </a:pP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900" dirty="0" smtClean="0"/>
              <a:t>Do you have </a:t>
            </a:r>
            <a:r>
              <a:rPr lang="en-US" sz="2900" dirty="0"/>
              <a:t>d</a:t>
            </a:r>
            <a:r>
              <a:rPr lang="en-US" sz="2900" dirty="0" smtClean="0"/>
              <a:t>eveloped/sophisticated </a:t>
            </a:r>
            <a:r>
              <a:rPr lang="en-US" sz="2900" dirty="0"/>
              <a:t>word </a:t>
            </a:r>
            <a:r>
              <a:rPr lang="en-US" sz="2900" dirty="0" smtClean="0"/>
              <a:t>choice?  </a:t>
            </a:r>
          </a:p>
          <a:p>
            <a:pPr marL="0" lvl="0" indent="0">
              <a:buNone/>
            </a:pPr>
            <a:endParaRPr lang="en-US" sz="29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900" dirty="0" smtClean="0"/>
              <a:t>Go </a:t>
            </a:r>
            <a:r>
              <a:rPr lang="en-US" sz="2900" dirty="0"/>
              <a:t>through and circle dull or redundant </a:t>
            </a:r>
            <a:r>
              <a:rPr lang="en-US" sz="2900" dirty="0" smtClean="0"/>
              <a:t>words—replace </a:t>
            </a:r>
            <a:r>
              <a:rPr lang="en-US" sz="2900" dirty="0"/>
              <a:t>them with more colorful, descriptive choices.  </a:t>
            </a:r>
            <a:endParaRPr lang="en-US" sz="2900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en-US" sz="29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900" dirty="0"/>
              <a:t>Do the verbs paint a picture of action throughout the essay?</a:t>
            </a:r>
          </a:p>
          <a:p>
            <a:pPr lvl="2"/>
            <a:r>
              <a:rPr lang="en-US" sz="2900" dirty="0"/>
              <a:t>Hester Prynne rises from the ashes of sin.</a:t>
            </a:r>
          </a:p>
          <a:p>
            <a:pPr lvl="2"/>
            <a:r>
              <a:rPr lang="en-US" sz="2900" dirty="0"/>
              <a:t>Hester Prynne becomes a good woman again.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2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900" dirty="0"/>
              <a:t>Do you use the active voice more often than the passive voice</a:t>
            </a:r>
            <a:r>
              <a:rPr lang="en-US" sz="2900" dirty="0" smtClean="0"/>
              <a:t>?</a:t>
            </a:r>
          </a:p>
          <a:p>
            <a:pPr lvl="2"/>
            <a:r>
              <a:rPr lang="en-US" sz="2900" dirty="0"/>
              <a:t>Roger </a:t>
            </a:r>
            <a:r>
              <a:rPr lang="en-US" sz="2900" dirty="0" err="1"/>
              <a:t>Chillingworth</a:t>
            </a:r>
            <a:r>
              <a:rPr lang="en-US" sz="2900" dirty="0"/>
              <a:t> poisoned </a:t>
            </a:r>
            <a:r>
              <a:rPr lang="en-US" sz="2900" dirty="0" err="1"/>
              <a:t>Dimmesdale</a:t>
            </a:r>
            <a:r>
              <a:rPr lang="en-US" sz="2900" dirty="0"/>
              <a:t>.</a:t>
            </a:r>
          </a:p>
          <a:p>
            <a:pPr lvl="2"/>
            <a:r>
              <a:rPr lang="en-US" sz="2900" dirty="0" err="1"/>
              <a:t>Dimmesdale</a:t>
            </a:r>
            <a:r>
              <a:rPr lang="en-US" sz="2900" dirty="0"/>
              <a:t> was poisoned by </a:t>
            </a:r>
            <a:r>
              <a:rPr lang="en-US" sz="2900" dirty="0" err="1"/>
              <a:t>Chillingworth</a:t>
            </a:r>
            <a:r>
              <a:rPr lang="en-US" sz="2900" dirty="0"/>
              <a:t>.</a:t>
            </a:r>
          </a:p>
          <a:p>
            <a:pPr marL="0" indent="0">
              <a:buNone/>
            </a:pPr>
            <a:endParaRPr lang="en-US" sz="2900" dirty="0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900" dirty="0" smtClean="0"/>
              <a:t>Do you end </a:t>
            </a:r>
            <a:r>
              <a:rPr lang="en-US" sz="2900" dirty="0"/>
              <a:t>sentences with the most important </a:t>
            </a:r>
            <a:r>
              <a:rPr lang="en-US" sz="2900" dirty="0" smtClean="0"/>
              <a:t>idea/word?</a:t>
            </a:r>
            <a:endParaRPr lang="en-US" sz="2900" dirty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marL="59436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1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your essays for any misspelled words</a:t>
            </a:r>
            <a:r>
              <a:rPr lang="en-US" sz="2500" b="1" dirty="0" smtClean="0"/>
              <a:t>.</a:t>
            </a:r>
          </a:p>
          <a:p>
            <a:pPr marL="0" indent="0">
              <a:buNone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there’s a shred of doubt, look it </a:t>
            </a:r>
            <a:r>
              <a:rPr lang="en-US" sz="2400" dirty="0" smtClean="0">
                <a:solidFill>
                  <a:schemeClr val="tx1"/>
                </a:solidFill>
              </a:rPr>
              <a:t>up!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Some </a:t>
            </a:r>
            <a:r>
              <a:rPr lang="en-US" sz="2400" dirty="0">
                <a:solidFill>
                  <a:schemeClr val="tx1"/>
                </a:solidFill>
              </a:rPr>
              <a:t>of the most common misspelled words from sophomores </a:t>
            </a:r>
            <a:r>
              <a:rPr lang="en-US" sz="2400" dirty="0" smtClean="0">
                <a:solidFill>
                  <a:schemeClr val="tx1"/>
                </a:solidFill>
              </a:rPr>
              <a:t>are:</a:t>
            </a:r>
            <a:endParaRPr lang="en-US" sz="2400" dirty="0">
              <a:solidFill>
                <a:schemeClr val="tx1"/>
              </a:solidFill>
            </a:endParaRPr>
          </a:p>
          <a:p>
            <a:pPr marL="594360" lvl="2" indent="0">
              <a:buNone/>
            </a:pPr>
            <a:endParaRPr lang="en-US" sz="2400" dirty="0" smtClean="0"/>
          </a:p>
          <a:p>
            <a:pPr marL="594360" lvl="2" indent="0">
              <a:buNone/>
            </a:pPr>
            <a:r>
              <a:rPr lang="en-US" sz="2400" dirty="0" smtClean="0"/>
              <a:t>beginning</a:t>
            </a:r>
            <a:r>
              <a:rPr lang="en-US" sz="2400" dirty="0"/>
              <a:t>, definitely, loneliness, separate, their / there / they’re, loose / lose, receive, Prynne, </a:t>
            </a:r>
            <a:r>
              <a:rPr lang="en-US" sz="2400" dirty="0" err="1"/>
              <a:t>Dimmesdale</a:t>
            </a:r>
            <a:r>
              <a:rPr lang="en-US" sz="2400" dirty="0"/>
              <a:t>, </a:t>
            </a:r>
            <a:r>
              <a:rPr lang="en-US" sz="2400" dirty="0" err="1"/>
              <a:t>Chillingworth</a:t>
            </a:r>
            <a:r>
              <a:rPr lang="en-US" sz="2400" dirty="0"/>
              <a:t>, woman / women</a:t>
            </a:r>
          </a:p>
        </p:txBody>
      </p:sp>
    </p:spTree>
    <p:extLst>
      <p:ext uri="{BB962C8B-B14F-4D97-AF65-F5344CB8AC3E}">
        <p14:creationId xmlns:p14="http://schemas.microsoft.com/office/powerpoint/2010/main" val="40615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SENTENCE STRUCTURE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Examine each </a:t>
            </a:r>
            <a:r>
              <a:rPr lang="en-US" sz="2500" b="1" dirty="0" smtClean="0"/>
              <a:t>sentence </a:t>
            </a:r>
            <a:r>
              <a:rPr lang="en-US" sz="2500" b="1" dirty="0"/>
              <a:t>and its possible incorrect structure.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Do you have variety in your sentence length and complexity?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Have </a:t>
            </a:r>
            <a:r>
              <a:rPr lang="en-US" sz="2400" dirty="0">
                <a:solidFill>
                  <a:schemeClr val="tx1"/>
                </a:solidFill>
              </a:rPr>
              <a:t>you written a fragment, run-on sentence, or comma splice?  Would you know one if you saw </a:t>
            </a:r>
            <a:r>
              <a:rPr lang="en-US" sz="2400" dirty="0" smtClean="0">
                <a:solidFill>
                  <a:schemeClr val="tx1"/>
                </a:solidFill>
              </a:rPr>
              <a:t>one?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have written one, what can you do to correct </a:t>
            </a:r>
            <a:r>
              <a:rPr lang="en-US" sz="2400" dirty="0" smtClean="0">
                <a:solidFill>
                  <a:schemeClr val="tx1"/>
                </a:solidFill>
              </a:rPr>
              <a:t>it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Can </a:t>
            </a:r>
            <a:r>
              <a:rPr lang="en-US" sz="2400" dirty="0">
                <a:solidFill>
                  <a:schemeClr val="tx1"/>
                </a:solidFill>
              </a:rPr>
              <a:t>any of these structures ever be used and not be seen as incorrect grammar?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4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344615" cy="6604000"/>
          </a:xfrm>
        </p:spPr>
      </p:pic>
    </p:spTree>
    <p:extLst>
      <p:ext uri="{BB962C8B-B14F-4D97-AF65-F5344CB8AC3E}">
        <p14:creationId xmlns:p14="http://schemas.microsoft.com/office/powerpoint/2010/main" val="16563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MLA FORMAT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MLA requires: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Proper heading (1</a:t>
            </a:r>
            <a:r>
              <a:rPr lang="en-US" baseline="30000" dirty="0" smtClean="0"/>
              <a:t>st</a:t>
            </a:r>
            <a:r>
              <a:rPr lang="en-US" dirty="0" smtClean="0"/>
              <a:t> page only) and headers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Double space throughout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12 point font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 inch margins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PLAIN font (Times New Roman, Calibri, Arial</a:t>
            </a:r>
            <a:r>
              <a:rPr lang="en-US" dirty="0"/>
              <a:t>)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**MLA does not require you to title your essay, but if you do, please make sure the title is original.  </a:t>
            </a:r>
            <a:r>
              <a:rPr lang="en-US" sz="2200" i="1" dirty="0" smtClean="0"/>
              <a:t>Scarlet Letter </a:t>
            </a:r>
            <a:r>
              <a:rPr lang="en-US" sz="2200" dirty="0" smtClean="0"/>
              <a:t>ICE Revision, In class essay, </a:t>
            </a:r>
            <a:r>
              <a:rPr lang="en-US" sz="2200" i="1" dirty="0" smtClean="0"/>
              <a:t>The Scarlet Letter</a:t>
            </a:r>
            <a:r>
              <a:rPr lang="en-US" sz="2200" dirty="0" smtClean="0"/>
              <a:t>, etc. are NOT original titles.  Also, the title of your essay should be in plain font—NO bold, underlining, italics, or quotation marks.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typed copy of this essay is to be submitted to TURNITIN.COM by Monday, March 14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Bring the rough draft/handwritten ICE to class on March 14</a:t>
            </a:r>
            <a:r>
              <a:rPr lang="en-US" baseline="30000" dirty="0" smtClean="0"/>
              <a:t>th</a:t>
            </a:r>
            <a:r>
              <a:rPr lang="en-US" dirty="0" smtClean="0"/>
              <a:t>.  Turn it in to me.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If you forget this handwritten copy, or “lose” it, you will lose a letter grade off your final essay grade.  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READ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Read your entire essay from beginning to end.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Too often, students merely write words and never pause to read what they have actually written.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Take that time and do it now.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 smtClean="0">
                <a:solidFill>
                  <a:schemeClr val="tx1"/>
                </a:solidFill>
              </a:rPr>
              <a:t>Write nothing…just acquaint / re-acquaint yourself with your essay.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INTRODUCTION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17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Look at your introductory </a:t>
            </a:r>
            <a:r>
              <a:rPr lang="en-US" sz="3200" b="1" dirty="0" smtClean="0"/>
              <a:t>paragraph.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move from the </a:t>
            </a:r>
            <a:r>
              <a:rPr lang="en-US" sz="2800" u="sng" dirty="0" smtClean="0">
                <a:solidFill>
                  <a:schemeClr val="tx1"/>
                </a:solidFill>
              </a:rPr>
              <a:t>general </a:t>
            </a:r>
            <a:r>
              <a:rPr lang="en-US" sz="2800" dirty="0" smtClean="0">
                <a:solidFill>
                  <a:schemeClr val="tx1"/>
                </a:solidFill>
              </a:rPr>
              <a:t>(attention getter) to the </a:t>
            </a:r>
            <a:r>
              <a:rPr lang="en-US" sz="2800" u="sng" dirty="0" smtClean="0">
                <a:solidFill>
                  <a:schemeClr val="tx1"/>
                </a:solidFill>
              </a:rPr>
              <a:t>specific</a:t>
            </a:r>
            <a:r>
              <a:rPr lang="en-US" sz="2800" dirty="0" smtClean="0">
                <a:solidFill>
                  <a:schemeClr val="tx1"/>
                </a:solidFill>
              </a:rPr>
              <a:t> (CLAIM) with explanatory information to build in that direction?</a:t>
            </a:r>
          </a:p>
          <a:p>
            <a:pPr marL="45720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If not, what can you alter to suit this expected framework?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7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ATTENTION GETTER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b="1" dirty="0" smtClean="0"/>
              <a:t>Highlight the </a:t>
            </a:r>
            <a:r>
              <a:rPr lang="en-US" sz="2500" b="1" dirty="0" smtClean="0"/>
              <a:t>opening sentence of your essay.  </a:t>
            </a:r>
          </a:p>
          <a:p>
            <a:pPr marL="0" indent="0">
              <a:buNone/>
            </a:pPr>
            <a:endParaRPr lang="en-US" sz="1200" dirty="0" smtClean="0"/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Does it compel attention from a reader, student, teacher, student-teacher, or any other organism that breathes?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If so, why does it?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If not, what can you do to compel a greater sense of attention? 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3000" dirty="0" smtClean="0">
                <a:solidFill>
                  <a:schemeClr val="tx1"/>
                </a:solidFill>
              </a:rPr>
              <a:t>Is it a </a:t>
            </a:r>
            <a:r>
              <a:rPr lang="en-US" sz="3000" dirty="0" smtClean="0">
                <a:solidFill>
                  <a:schemeClr val="tx1"/>
                </a:solidFill>
              </a:rPr>
              <a:t>topically appropriate sentence or do you begin with musings about writing since the dawn of time</a:t>
            </a:r>
            <a:r>
              <a:rPr lang="en-US" sz="3000" dirty="0" smtClean="0">
                <a:solidFill>
                  <a:schemeClr val="tx1"/>
                </a:solidFill>
              </a:rPr>
              <a:t>?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CLAIM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382000" cy="487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Highlight / underline your claim.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600" dirty="0" smtClean="0">
                <a:solidFill>
                  <a:schemeClr val="tx1"/>
                </a:solidFill>
              </a:rPr>
              <a:t>Do you have one?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600" dirty="0" smtClean="0">
                <a:solidFill>
                  <a:schemeClr val="tx1"/>
                </a:solidFill>
              </a:rPr>
              <a:t>Is </a:t>
            </a:r>
            <a:r>
              <a:rPr lang="en-US" sz="2600" dirty="0" smtClean="0">
                <a:solidFill>
                  <a:schemeClr val="tx1"/>
                </a:solidFill>
              </a:rPr>
              <a:t>it the final sentence of your introduction?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600" dirty="0" smtClean="0">
                <a:solidFill>
                  <a:schemeClr val="tx1"/>
                </a:solidFill>
              </a:rPr>
              <a:t>Does it discuss the author’s </a:t>
            </a:r>
            <a:r>
              <a:rPr lang="en-US" sz="2600" dirty="0" smtClean="0">
                <a:solidFill>
                  <a:schemeClr val="tx1"/>
                </a:solidFill>
              </a:rPr>
              <a:t>message </a:t>
            </a:r>
            <a:r>
              <a:rPr lang="en-US" sz="2600" dirty="0" smtClean="0">
                <a:solidFill>
                  <a:schemeClr val="tx1"/>
                </a:solidFill>
              </a:rPr>
              <a:t>ABOUT this theme</a:t>
            </a:r>
            <a:r>
              <a:rPr lang="en-US" sz="2600" dirty="0" smtClean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600" dirty="0" smtClean="0">
                <a:solidFill>
                  <a:schemeClr val="tx1"/>
                </a:solidFill>
              </a:rPr>
              <a:t>Does it make a brief statement about how the message contributes to the overall structure?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 2" panose="05020102010507070707" pitchFamily="18" charset="2"/>
              <a:buChar char=""/>
            </a:pPr>
            <a:r>
              <a:rPr lang="en-US" sz="2600" dirty="0" smtClean="0">
                <a:solidFill>
                  <a:schemeClr val="tx1"/>
                </a:solidFill>
              </a:rPr>
              <a:t>Does it reference characters by name?  If so, cut them out. </a:t>
            </a:r>
          </a:p>
        </p:txBody>
      </p:sp>
    </p:spTree>
    <p:extLst>
      <p:ext uri="{BB962C8B-B14F-4D97-AF65-F5344CB8AC3E}">
        <p14:creationId xmlns:p14="http://schemas.microsoft.com/office/powerpoint/2010/main" val="27774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1"/>
            <a:ext cx="7125113" cy="609599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SUPPORTING PARAGRAPHS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Read each of your supporting paragraphs</a:t>
            </a:r>
            <a:r>
              <a:rPr lang="en-US" sz="3000" b="1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Is your </a:t>
            </a:r>
            <a:r>
              <a:rPr lang="en-US" sz="2800" dirty="0" smtClean="0">
                <a:solidFill>
                  <a:srgbClr val="C00000"/>
                </a:solidFill>
              </a:rPr>
              <a:t>topic sentence </a:t>
            </a:r>
            <a:r>
              <a:rPr lang="en-US" sz="2800" dirty="0" smtClean="0">
                <a:solidFill>
                  <a:schemeClr val="tx1"/>
                </a:solidFill>
              </a:rPr>
              <a:t>an argument that stems from your claim?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Is your topic sentence about a </a:t>
            </a:r>
            <a:r>
              <a:rPr lang="en-US" sz="2800" dirty="0" smtClean="0">
                <a:solidFill>
                  <a:schemeClr val="tx1"/>
                </a:solidFill>
              </a:rPr>
              <a:t>character?  If so, change it. 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return to the author’s message regarding the chosen theme in each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Do you step beyond the characters and plot to examine the author’s message?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If not, what can you add to delve deeper into the author’s message?</a:t>
            </a:r>
          </a:p>
        </p:txBody>
      </p:sp>
    </p:spTree>
    <p:extLst>
      <p:ext uri="{BB962C8B-B14F-4D97-AF65-F5344CB8AC3E}">
        <p14:creationId xmlns:p14="http://schemas.microsoft.com/office/powerpoint/2010/main" val="301188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THEME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Examine your analysis of Hawthorne’s statement regarding </a:t>
            </a:r>
            <a:r>
              <a:rPr lang="en-US" sz="2400" b="1" dirty="0"/>
              <a:t>the psychological effects of concealed </a:t>
            </a:r>
            <a:r>
              <a:rPr lang="en-US" sz="2400" b="1" dirty="0" smtClean="0"/>
              <a:t>guilt/</a:t>
            </a:r>
            <a:r>
              <a:rPr lang="en-US" sz="2400" b="1" dirty="0"/>
              <a:t>the tension between sin and repentance</a:t>
            </a:r>
            <a:r>
              <a:rPr lang="en-US" sz="2500" b="1" dirty="0" smtClean="0"/>
              <a:t>.</a:t>
            </a:r>
          </a:p>
          <a:p>
            <a:pPr marL="0" indent="0">
              <a:buNone/>
            </a:pPr>
            <a:endParaRPr lang="en-US" sz="25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Do you expand upon the theme with discussion of Hawthorne’s message in each body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Have you discussed this from multiple character viewpoints in your essay?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o </a:t>
            </a:r>
            <a:r>
              <a:rPr lang="en-US" sz="2400" dirty="0" smtClean="0">
                <a:solidFill>
                  <a:schemeClr val="tx1"/>
                </a:solidFill>
              </a:rPr>
              <a:t>you merely repeat the theme over and over again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i="1" dirty="0" smtClean="0">
                <a:solidFill>
                  <a:srgbClr val="C00000"/>
                </a:solidFill>
              </a:rPr>
              <a:t>Do you connect the development of this theme to the overall structure of the novel?  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TEXTUAL SUPPORT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689848" cy="4876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/>
              <a:t>Scan your essay for the quotes from the novel.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How often do you refer to the text?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blend direct and indirect citations within each body paragraph?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Are your quotes well selected and purposeful?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Are your quotes </a:t>
            </a:r>
            <a:r>
              <a:rPr lang="en-US" sz="2800" dirty="0" smtClean="0">
                <a:solidFill>
                  <a:schemeClr val="tx1"/>
                </a:solidFill>
              </a:rPr>
              <a:t>integrated smoothly?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use too much textual support? </a:t>
            </a:r>
            <a:r>
              <a:rPr lang="en-US" sz="2800" dirty="0" smtClean="0">
                <a:solidFill>
                  <a:schemeClr val="tx1"/>
                </a:solidFill>
              </a:rPr>
              <a:t>Not enough?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Do you adequately follow up each quote with elaboration to connect back to Hawthorne’s purpose?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2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i="1" dirty="0" smtClean="0">
                <a:solidFill>
                  <a:schemeClr val="tx1"/>
                </a:solidFill>
              </a:rPr>
              <a:t>QUOTATION INTEGRATION</a:t>
            </a:r>
            <a:endParaRPr lang="en-US" sz="35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797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Do you smoothly integrate a small portion of text INTO the </a:t>
            </a:r>
            <a:r>
              <a:rPr lang="en-US" b="1" i="1" dirty="0" smtClean="0"/>
              <a:t>middle </a:t>
            </a:r>
            <a:r>
              <a:rPr lang="en-US" b="1" dirty="0" smtClean="0"/>
              <a:t>of your own sentences?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you: 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Properly </a:t>
            </a:r>
            <a:r>
              <a:rPr lang="en-US" sz="2600" dirty="0">
                <a:solidFill>
                  <a:schemeClr val="tx1"/>
                </a:solidFill>
              </a:rPr>
              <a:t>use </a:t>
            </a:r>
            <a:r>
              <a:rPr lang="en-US" sz="2600" dirty="0" smtClean="0">
                <a:solidFill>
                  <a:schemeClr val="tx1"/>
                </a:solidFill>
              </a:rPr>
              <a:t>brackets </a:t>
            </a:r>
            <a:r>
              <a:rPr lang="en-US" sz="2600" dirty="0">
                <a:solidFill>
                  <a:schemeClr val="tx1"/>
                </a:solidFill>
              </a:rPr>
              <a:t>and </a:t>
            </a:r>
            <a:r>
              <a:rPr lang="en-US" sz="2600" dirty="0" smtClean="0">
                <a:solidFill>
                  <a:schemeClr val="tx1"/>
                </a:solidFill>
              </a:rPr>
              <a:t>ellipses when making changes to a quote?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Change quote </a:t>
            </a:r>
            <a:r>
              <a:rPr lang="en-US" sz="2600" i="1" dirty="0">
                <a:solidFill>
                  <a:schemeClr val="tx1"/>
                </a:solidFill>
              </a:rPr>
              <a:t>without altering original meaning of </a:t>
            </a:r>
            <a:r>
              <a:rPr lang="en-US" sz="2600" i="1" dirty="0" smtClean="0">
                <a:solidFill>
                  <a:schemeClr val="tx1"/>
                </a:solidFill>
              </a:rPr>
              <a:t>quote?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U</a:t>
            </a:r>
            <a:r>
              <a:rPr lang="en-US" sz="2600" dirty="0" smtClean="0">
                <a:solidFill>
                  <a:schemeClr val="tx1"/>
                </a:solidFill>
              </a:rPr>
              <a:t>se “he </a:t>
            </a:r>
            <a:r>
              <a:rPr lang="en-US" sz="2600" dirty="0">
                <a:solidFill>
                  <a:schemeClr val="tx1"/>
                </a:solidFill>
              </a:rPr>
              <a:t>says” or “this shows” types of introductions/follow </a:t>
            </a:r>
            <a:r>
              <a:rPr lang="en-US" sz="2600" dirty="0" smtClean="0">
                <a:solidFill>
                  <a:schemeClr val="tx1"/>
                </a:solidFill>
              </a:rPr>
              <a:t>ups?—</a:t>
            </a:r>
            <a:r>
              <a:rPr lang="en-US" sz="2600" b="1" dirty="0" smtClean="0">
                <a:solidFill>
                  <a:schemeClr val="tx1"/>
                </a:solidFill>
              </a:rPr>
              <a:t>Get rid of these types of phrases.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6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English II Honors SL ICE Revision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READ&amp;quot;&quot;/&gt;&lt;property id=&quot;20307&quot; value=&quot;264&quot;/&gt;&lt;/object&gt;&lt;object type=&quot;3&quot; unique_id=&quot;10005&quot;&gt;&lt;property id=&quot;20148&quot; value=&quot;5&quot;/&gt;&lt;property id=&quot;20300&quot; value=&quot;Slide 3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ATTENTION GETTER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CLAIM&amp;quot;&quot;/&gt;&lt;property id=&quot;20307&quot; value=&quot;278&quot;/&gt;&lt;/object&gt;&lt;object type=&quot;3&quot; unique_id=&quot;10008&quot;&gt;&lt;property id=&quot;20148&quot; value=&quot;5&quot;/&gt;&lt;property id=&quot;20300&quot; value=&quot;Slide 7 - &amp;quot;THEME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SUPPORTING PARAGRAPHS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TEXTUAL SUPPORT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QUOTATION INTEGRATION&amp;quot;&quot;/&gt;&lt;property id=&quot;20307&quot; value=&quot;279&quot;/&gt;&lt;/object&gt;&lt;object type=&quot;3&quot; unique_id=&quot;10012&quot;&gt;&lt;property id=&quot;20148&quot; value=&quot;5&quot;/&gt;&lt;property id=&quot;20300&quot; value=&quot;Slide 10 - &amp;quot;WELL INTEGRATED QUOTES&amp;quot;&quot;/&gt;&lt;property id=&quot;20307&quot; value=&quot;280&quot;/&gt;&lt;/object&gt;&lt;object type=&quot;3&quot; unique_id=&quot;10013&quot;&gt;&lt;property id=&quot;20148&quot; value=&quot;5&quot;/&gt;&lt;property id=&quot;20300&quot; value=&quot;Slide 11 - &amp;quot;CONCLUSION&amp;quot;&quot;/&gt;&lt;property id=&quot;20307&quot; value=&quot;263&quot;/&gt;&lt;/object&gt;&lt;object type=&quot;3&quot; unique_id=&quot;10191&quot;&gt;&lt;property id=&quot;20148&quot; value=&quot;5&quot;/&gt;&lt;property id=&quot;20300&quot; value=&quot;Slide 12 - &amp;quot;WORD CHOICE&amp;quot;&quot;/&gt;&lt;property id=&quot;20307&quot; value=&quot;281&quot;/&gt;&lt;/object&gt;&lt;object type=&quot;3&quot; unique_id=&quot;10193&quot;&gt;&lt;property id=&quot;20148&quot; value=&quot;5&quot;/&gt;&lt;property id=&quot;20300&quot; value=&quot;Slide 13 - &amp;quot;WORD CHOICE&amp;quot;&quot;/&gt;&lt;property id=&quot;20307&quot; value=&quot;283&quot;/&gt;&lt;/object&gt;&lt;object type=&quot;3&quot; unique_id=&quot;10194&quot;&gt;&lt;property id=&quot;20148&quot; value=&quot;5&quot;/&gt;&lt;property id=&quot;20300&quot; value=&quot;Slide 14 - &amp;quot;WORD CHOICE&amp;quot;&quot;/&gt;&lt;property id=&quot;20307&quot; value=&quot;284&quot;/&gt;&lt;/object&gt;&lt;object type=&quot;3&quot; unique_id=&quot;10195&quot;&gt;&lt;property id=&quot;20148&quot; value=&quot;5&quot;/&gt;&lt;property id=&quot;20300&quot; value=&quot;Slide 15 - &amp;quot;SENTENCE STRUCTURE&amp;quot;&quot;/&gt;&lt;property id=&quot;20307&quot; value=&quot;285&quot;/&gt;&lt;/object&gt;&lt;object type=&quot;3&quot; unique_id=&quot;10196&quot;&gt;&lt;property id=&quot;20148&quot; value=&quot;5&quot;/&gt;&lt;property id=&quot;20300&quot; value=&quot;Slide 16&quot;/&gt;&lt;property id=&quot;20307&quot; value=&quot;286&quot;/&gt;&lt;/object&gt;&lt;object type=&quot;3&quot; unique_id=&quot;10197&quot;&gt;&lt;property id=&quot;20148&quot; value=&quot;5&quot;/&gt;&lt;property id=&quot;20300&quot; value=&quot;Slide 17 - &amp;quot;MLA FORMAT&amp;quot;&quot;/&gt;&lt;property id=&quot;20307&quot; value=&quot;287&quot;/&gt;&lt;/object&gt;&lt;object type=&quot;3&quot; unique_id=&quot;10316&quot;&gt;&lt;property id=&quot;20148&quot; value=&quot;5&quot;/&gt;&lt;property id=&quot;20300&quot; value=&quot;Slide 18&quot;/&gt;&lt;property id=&quot;20307&quot; value=&quot;288&quot;/&gt;&lt;/object&gt;&lt;/object&gt;&lt;object type=&quot;8&quot; unique_id=&quot;1002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843</TotalTime>
  <Words>1163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Civic</vt:lpstr>
      <vt:lpstr>    English II Honors SL ICE Revision</vt:lpstr>
      <vt:lpstr>READ</vt:lpstr>
      <vt:lpstr>INTRODUCTION</vt:lpstr>
      <vt:lpstr>ATTENTION GETTER</vt:lpstr>
      <vt:lpstr>CLAIM</vt:lpstr>
      <vt:lpstr>SUPPORTING PARAGRAPHS</vt:lpstr>
      <vt:lpstr>THEME</vt:lpstr>
      <vt:lpstr>TEXTUAL SUPPORT</vt:lpstr>
      <vt:lpstr>QUOTATION INTEGRATION</vt:lpstr>
      <vt:lpstr>WELL INTEGRATED QUOTES</vt:lpstr>
      <vt:lpstr>CONCLUSION</vt:lpstr>
      <vt:lpstr>WORD CHOICE</vt:lpstr>
      <vt:lpstr>WORD CHOICE</vt:lpstr>
      <vt:lpstr>WORD CHOICE</vt:lpstr>
      <vt:lpstr>SENTENCE STRUCTURE</vt:lpstr>
      <vt:lpstr>PowerPoint Presentation</vt:lpstr>
      <vt:lpstr>MLA FORMAT</vt:lpstr>
      <vt:lpstr>PowerPoint Presentation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 Honors</dc:title>
  <dc:creator>Tech Services</dc:creator>
  <cp:lastModifiedBy>Dreyer, Elizabeth</cp:lastModifiedBy>
  <cp:revision>50</cp:revision>
  <dcterms:created xsi:type="dcterms:W3CDTF">2013-10-28T12:47:08Z</dcterms:created>
  <dcterms:modified xsi:type="dcterms:W3CDTF">2016-03-01T21:55:02Z</dcterms:modified>
</cp:coreProperties>
</file>